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1"/>
    <a:srgbClr val="EB6700"/>
    <a:srgbClr val="4878E4"/>
    <a:srgbClr val="E95401"/>
    <a:srgbClr val="E1000F"/>
    <a:srgbClr val="7590CD"/>
    <a:srgbClr val="7A9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301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a:t>Modifiez le style du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71696E51-FE46-4359-8241-5417973FB593}" type="datetimeFigureOut">
              <a:rPr lang="fr-FR" smtClean="0"/>
              <a:t>19/04/2024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1836629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1696E51-FE46-4359-8241-5417973FB593}" type="datetimeFigureOut">
              <a:rPr lang="fr-FR" smtClean="0"/>
              <a:t>19/04/2024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287190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1696E51-FE46-4359-8241-5417973FB593}" type="datetimeFigureOut">
              <a:rPr lang="fr-FR" smtClean="0"/>
              <a:t>19/04/2024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3994412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71696E51-FE46-4359-8241-5417973FB593}" type="datetimeFigureOut">
              <a:rPr lang="fr-FR" smtClean="0"/>
              <a:t>19/04/2024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459140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a:t>Modifiez le style du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71696E51-FE46-4359-8241-5417973FB593}" type="datetimeFigureOut">
              <a:rPr lang="fr-FR" smtClean="0"/>
              <a:t>19/04/2024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2360854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71696E51-FE46-4359-8241-5417973FB593}" type="datetimeFigureOut">
              <a:rPr lang="fr-FR" smtClean="0"/>
              <a:t>19/04/2024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3461015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a:t>Modifiez le style du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Cliquez pour modifier les styles du texte du masque</a:t>
            </a:r>
          </a:p>
        </p:txBody>
      </p:sp>
      <p:sp>
        <p:nvSpPr>
          <p:cNvPr id="4" name="Content Placeholder 3"/>
          <p:cNvSpPr>
            <a:spLocks noGrp="1"/>
          </p:cNvSpPr>
          <p:nvPr>
            <p:ph sz="half" idx="2"/>
          </p:nvPr>
        </p:nvSpPr>
        <p:spPr>
          <a:xfrm>
            <a:off x="520713" y="3905482"/>
            <a:ext cx="3198096" cy="574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Cliquez pour modifier les styles du texte du masque</a:t>
            </a:r>
          </a:p>
        </p:txBody>
      </p:sp>
      <p:sp>
        <p:nvSpPr>
          <p:cNvPr id="6" name="Content Placeholder 5"/>
          <p:cNvSpPr>
            <a:spLocks noGrp="1"/>
          </p:cNvSpPr>
          <p:nvPr>
            <p:ph sz="quarter" idx="4"/>
          </p:nvPr>
        </p:nvSpPr>
        <p:spPr>
          <a:xfrm>
            <a:off x="3827086" y="3905482"/>
            <a:ext cx="3213847" cy="574437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71696E51-FE46-4359-8241-5417973FB593}" type="datetimeFigureOut">
              <a:rPr lang="fr-FR" smtClean="0"/>
              <a:t>19/04/2024</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2582725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71696E51-FE46-4359-8241-5417973FB593}" type="datetimeFigureOut">
              <a:rPr lang="fr-FR" smtClean="0"/>
              <a:t>19/04/2024</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2042076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696E51-FE46-4359-8241-5417973FB593}" type="datetimeFigureOut">
              <a:rPr lang="fr-FR" smtClean="0"/>
              <a:t>19/04/2024</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208638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71696E51-FE46-4359-8241-5417973FB593}" type="datetimeFigureOut">
              <a:rPr lang="fr-FR" smtClean="0"/>
              <a:t>19/04/2024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901901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a:t>Cliquez sur l'icône pour ajouter une image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71696E51-FE46-4359-8241-5417973FB593}" type="datetimeFigureOut">
              <a:rPr lang="fr-FR" smtClean="0"/>
              <a:t>19/04/2024</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D643926-98A9-43C6-B70F-056B4FD04723}" type="slidenum">
              <a:rPr lang="fr-FR" smtClean="0"/>
              <a:t>‹N°›</a:t>
            </a:fld>
            <a:endParaRPr lang="fr-FR"/>
          </a:p>
        </p:txBody>
      </p:sp>
    </p:spTree>
    <p:extLst>
      <p:ext uri="{BB962C8B-B14F-4D97-AF65-F5344CB8AC3E}">
        <p14:creationId xmlns:p14="http://schemas.microsoft.com/office/powerpoint/2010/main" val="820692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71696E51-FE46-4359-8241-5417973FB593}" type="datetimeFigureOut">
              <a:rPr lang="fr-FR" smtClean="0"/>
              <a:t>19/04/2024</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7D643926-98A9-43C6-B70F-056B4FD04723}" type="slidenum">
              <a:rPr lang="fr-FR" smtClean="0"/>
              <a:t>‹N°›</a:t>
            </a:fld>
            <a:endParaRPr lang="fr-FR"/>
          </a:p>
        </p:txBody>
      </p:sp>
    </p:spTree>
    <p:extLst>
      <p:ext uri="{BB962C8B-B14F-4D97-AF65-F5344CB8AC3E}">
        <p14:creationId xmlns:p14="http://schemas.microsoft.com/office/powerpoint/2010/main" val="8745557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mailonline.reputation.onclusive.com/?crypt=545AE620126514D29E3E1217B96D349C0591DAFDB67CEA4342ACA74329D30F562EA4EFB0E7ED5D73CE61197BAA971EDC" TargetMode="External"/><Relationship Id="rId7" Type="http://schemas.openxmlformats.org/officeDocument/2006/relationships/hyperlink" Target="https://reputation.onclusive.com/Public/GetFileClip?ticket=3064D7959B65CC2A573FCC1B47BDE5D19297878CE130A3010C9143FFE1BF79D82F41A7B541A2C41EB51DE6129EC599E3EAB052451BC73B5225A07873B6023F11E069F867C0F8BDDB52669EE861543DE9C1611069FD7812F8377839DDF2C0FF5023A1BAE4B4DA9E4E6850B13CB319155F" TargetMode="External"/><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reputation.onclusive.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8FF41E16-BFF1-43EC-801F-DA8E7B44E4B2}"/>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3150" y="494319"/>
            <a:ext cx="1446125" cy="1173116"/>
          </a:xfrm>
          <a:prstGeom prst="rect">
            <a:avLst/>
          </a:prstGeom>
          <a:noFill/>
          <a:ln>
            <a:noFill/>
          </a:ln>
        </p:spPr>
      </p:pic>
      <p:sp>
        <p:nvSpPr>
          <p:cNvPr id="4" name="ZoneTexte 3">
            <a:extLst>
              <a:ext uri="{FF2B5EF4-FFF2-40B4-BE49-F238E27FC236}">
                <a16:creationId xmlns:a16="http://schemas.microsoft.com/office/drawing/2014/main" id="{B9B7C3D5-D295-4E0E-9A30-A8553F17954C}"/>
              </a:ext>
            </a:extLst>
          </p:cNvPr>
          <p:cNvSpPr txBox="1"/>
          <p:nvPr/>
        </p:nvSpPr>
        <p:spPr>
          <a:xfrm>
            <a:off x="3080494" y="652689"/>
            <a:ext cx="3778622" cy="230832"/>
          </a:xfrm>
          <a:prstGeom prst="rect">
            <a:avLst/>
          </a:prstGeom>
          <a:noFill/>
        </p:spPr>
        <p:txBody>
          <a:bodyPr wrap="square">
            <a:spAutoFit/>
          </a:bodyPr>
          <a:lstStyle/>
          <a:p>
            <a:pPr algn="r"/>
            <a:r>
              <a:rPr lang="fr-FR" sz="900" b="1" strike="noStrike"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Version en ligne</a:t>
            </a:r>
            <a:r>
              <a:rPr lang="fr-FR" sz="900" strike="noStrike" dirty="0">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 </a:t>
            </a:r>
            <a:r>
              <a:rPr lang="fr-FR" sz="900" dirty="0">
                <a:effectLst/>
                <a:latin typeface="Arial" panose="020B0604020202020204" pitchFamily="34" charset="0"/>
                <a:ea typeface="Calibri" panose="020F0502020204030204" pitchFamily="34" charset="0"/>
                <a:cs typeface="Arial" panose="020B0604020202020204" pitchFamily="34" charset="0"/>
              </a:rPr>
              <a:t> |  </a:t>
            </a:r>
            <a:r>
              <a:rPr lang="fr-FR" sz="900" b="1" strike="noStrike" dirty="0">
                <a:effectLst/>
                <a:latin typeface="Arial" panose="020B0604020202020204" pitchFamily="34" charset="0"/>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Accès Plateforme</a:t>
            </a:r>
            <a:r>
              <a:rPr lang="fr-FR" sz="900" strike="noStrike" dirty="0">
                <a:effectLst/>
                <a:latin typeface="Arial" panose="020B0604020202020204" pitchFamily="34" charset="0"/>
                <a:ea typeface="Calibri" panose="020F050202020403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 </a:t>
            </a:r>
            <a:endParaRPr lang="fr-FR" sz="900" dirty="0">
              <a:latin typeface="Arial" panose="020B0604020202020204" pitchFamily="34" charset="0"/>
              <a:cs typeface="Arial" panose="020B0604020202020204" pitchFamily="34" charset="0"/>
            </a:endParaRPr>
          </a:p>
        </p:txBody>
      </p:sp>
      <p:graphicFrame>
        <p:nvGraphicFramePr>
          <p:cNvPr id="5" name="Tableau 4">
            <a:extLst>
              <a:ext uri="{FF2B5EF4-FFF2-40B4-BE49-F238E27FC236}">
                <a16:creationId xmlns:a16="http://schemas.microsoft.com/office/drawing/2014/main" id="{F8FBF428-93C4-4B39-9B22-405B824B1C1F}"/>
              </a:ext>
            </a:extLst>
          </p:cNvPr>
          <p:cNvGraphicFramePr>
            <a:graphicFrameLocks noGrp="1"/>
          </p:cNvGraphicFramePr>
          <p:nvPr>
            <p:extLst>
              <p:ext uri="{D42A27DB-BD31-4B8C-83A1-F6EECF244321}">
                <p14:modId xmlns:p14="http://schemas.microsoft.com/office/powerpoint/2010/main" val="779593763"/>
              </p:ext>
            </p:extLst>
          </p:nvPr>
        </p:nvGraphicFramePr>
        <p:xfrm>
          <a:off x="2346572" y="1358818"/>
          <a:ext cx="2555998" cy="596799"/>
        </p:xfrm>
        <a:graphic>
          <a:graphicData uri="http://schemas.openxmlformats.org/drawingml/2006/table">
            <a:tbl>
              <a:tblPr firstRow="1" firstCol="1" bandRow="1"/>
              <a:tblGrid>
                <a:gridCol w="2555998">
                  <a:extLst>
                    <a:ext uri="{9D8B030D-6E8A-4147-A177-3AD203B41FA5}">
                      <a16:colId xmlns:a16="http://schemas.microsoft.com/office/drawing/2014/main" val="72281734"/>
                    </a:ext>
                  </a:extLst>
                </a:gridCol>
              </a:tblGrid>
              <a:tr h="337719">
                <a:tc>
                  <a:txBody>
                    <a:bodyPr/>
                    <a:lstStyle/>
                    <a:p>
                      <a:pPr algn="ctr"/>
                      <a:r>
                        <a:rPr lang="fr-FR" sz="2200" b="1" dirty="0">
                          <a:effectLst/>
                          <a:latin typeface="Arial" panose="020B0604020202020204" pitchFamily="34" charset="0"/>
                          <a:ea typeface="Calibri" panose="020F0502020204030204" pitchFamily="34" charset="0"/>
                        </a:rPr>
                        <a:t>Alerte</a:t>
                      </a:r>
                      <a:r>
                        <a:rPr lang="fr-FR" sz="1400" dirty="0">
                          <a:effectLst/>
                          <a:latin typeface="Calibri" panose="020F0502020204030204" pitchFamily="34" charset="0"/>
                          <a:ea typeface="Calibri" panose="020F0502020204030204" pitchFamily="34" charset="0"/>
                        </a:rPr>
                        <a:t> </a:t>
                      </a:r>
                    </a:p>
                  </a:txBody>
                  <a:tcPr marL="175895" marR="0" marT="0" marB="0" anchor="ctr">
                    <a:lnL>
                      <a:noFill/>
                    </a:lnL>
                    <a:lnR>
                      <a:noFill/>
                    </a:lnR>
                    <a:lnT>
                      <a:noFill/>
                    </a:lnT>
                    <a:lnB>
                      <a:noFill/>
                    </a:lnB>
                  </a:tcPr>
                </a:tc>
                <a:extLst>
                  <a:ext uri="{0D108BD9-81ED-4DB2-BD59-A6C34878D82A}">
                    <a16:rowId xmlns:a16="http://schemas.microsoft.com/office/drawing/2014/main" val="101322132"/>
                  </a:ext>
                </a:extLst>
              </a:tr>
              <a:tr h="253289">
                <a:tc>
                  <a:txBody>
                    <a:bodyPr/>
                    <a:lstStyle/>
                    <a:p>
                      <a:pPr algn="ctr"/>
                      <a:r>
                        <a:rPr lang="fr-FR" sz="1700" dirty="0">
                          <a:effectLst/>
                          <a:latin typeface="Arial" panose="020B0604020202020204" pitchFamily="34" charset="0"/>
                          <a:ea typeface="Calibri" panose="020F0502020204030204" pitchFamily="34" charset="0"/>
                        </a:rPr>
                        <a:t>27 Mars 2024</a:t>
                      </a:r>
                      <a:r>
                        <a:rPr lang="fr-FR" sz="1400" dirty="0">
                          <a:effectLst/>
                          <a:latin typeface="Calibri" panose="020F0502020204030204" pitchFamily="34" charset="0"/>
                          <a:ea typeface="Calibri" panose="020F0502020204030204" pitchFamily="34" charset="0"/>
                        </a:rPr>
                        <a:t> </a:t>
                      </a:r>
                    </a:p>
                  </a:txBody>
                  <a:tcPr marL="175895" marR="0" marT="0" marB="0" anchor="ctr">
                    <a:lnL>
                      <a:noFill/>
                    </a:lnL>
                    <a:lnR>
                      <a:noFill/>
                    </a:lnR>
                    <a:lnT>
                      <a:noFill/>
                    </a:lnT>
                    <a:lnB>
                      <a:noFill/>
                    </a:lnB>
                  </a:tcPr>
                </a:tc>
                <a:extLst>
                  <a:ext uri="{0D108BD9-81ED-4DB2-BD59-A6C34878D82A}">
                    <a16:rowId xmlns:a16="http://schemas.microsoft.com/office/drawing/2014/main" val="2841362967"/>
                  </a:ext>
                </a:extLst>
              </a:tr>
            </a:tbl>
          </a:graphicData>
        </a:graphic>
      </p:graphicFrame>
      <p:pic>
        <p:nvPicPr>
          <p:cNvPr id="7" name="Image 6">
            <a:extLst>
              <a:ext uri="{FF2B5EF4-FFF2-40B4-BE49-F238E27FC236}">
                <a16:creationId xmlns:a16="http://schemas.microsoft.com/office/drawing/2014/main" id="{9D2870A4-AD9F-413E-B49A-F36FB161A78A}"/>
              </a:ext>
            </a:extLst>
          </p:cNvPr>
          <p:cNvPicPr>
            <a:picLocks noChangeAspect="1"/>
          </p:cNvPicPr>
          <p:nvPr/>
        </p:nvPicPr>
        <p:blipFill>
          <a:blip r:embed="rId5"/>
          <a:stretch>
            <a:fillRect/>
          </a:stretch>
        </p:blipFill>
        <p:spPr>
          <a:xfrm>
            <a:off x="6292988" y="1394513"/>
            <a:ext cx="539234" cy="525407"/>
          </a:xfrm>
          <a:prstGeom prst="rect">
            <a:avLst/>
          </a:prstGeom>
        </p:spPr>
      </p:pic>
      <p:cxnSp>
        <p:nvCxnSpPr>
          <p:cNvPr id="9" name="Connecteur droit 8">
            <a:extLst>
              <a:ext uri="{FF2B5EF4-FFF2-40B4-BE49-F238E27FC236}">
                <a16:creationId xmlns:a16="http://schemas.microsoft.com/office/drawing/2014/main" id="{FEFB0F0E-883B-4EC2-8E38-28991A347A17}"/>
              </a:ext>
            </a:extLst>
          </p:cNvPr>
          <p:cNvCxnSpPr>
            <a:cxnSpLocks/>
          </p:cNvCxnSpPr>
          <p:nvPr/>
        </p:nvCxnSpPr>
        <p:spPr>
          <a:xfrm>
            <a:off x="632012" y="2299449"/>
            <a:ext cx="0" cy="7363995"/>
          </a:xfrm>
          <a:prstGeom prst="line">
            <a:avLst/>
          </a:prstGeom>
          <a:ln w="38100">
            <a:solidFill>
              <a:srgbClr val="000091"/>
            </a:solidFill>
          </a:ln>
        </p:spPr>
        <p:style>
          <a:lnRef idx="1">
            <a:schemeClr val="accent1"/>
          </a:lnRef>
          <a:fillRef idx="0">
            <a:schemeClr val="accent1"/>
          </a:fillRef>
          <a:effectRef idx="0">
            <a:schemeClr val="accent1"/>
          </a:effectRef>
          <a:fontRef idx="minor">
            <a:schemeClr val="tx1"/>
          </a:fontRef>
        </p:style>
      </p:cxnSp>
      <p:graphicFrame>
        <p:nvGraphicFramePr>
          <p:cNvPr id="10" name="Tableau 9">
            <a:extLst>
              <a:ext uri="{FF2B5EF4-FFF2-40B4-BE49-F238E27FC236}">
                <a16:creationId xmlns:a16="http://schemas.microsoft.com/office/drawing/2014/main" id="{4899522A-DBF9-4008-B64F-78430B61DD4E}"/>
              </a:ext>
            </a:extLst>
          </p:cNvPr>
          <p:cNvGraphicFramePr>
            <a:graphicFrameLocks noGrp="1"/>
          </p:cNvGraphicFramePr>
          <p:nvPr>
            <p:extLst>
              <p:ext uri="{D42A27DB-BD31-4B8C-83A1-F6EECF244321}">
                <p14:modId xmlns:p14="http://schemas.microsoft.com/office/powerpoint/2010/main" val="2583073388"/>
              </p:ext>
            </p:extLst>
          </p:nvPr>
        </p:nvGraphicFramePr>
        <p:xfrm>
          <a:off x="986495" y="8035242"/>
          <a:ext cx="1944188" cy="1546860"/>
        </p:xfrm>
        <a:graphic>
          <a:graphicData uri="http://schemas.openxmlformats.org/drawingml/2006/table">
            <a:tbl>
              <a:tblPr firstRow="1" firstCol="1" bandRow="1"/>
              <a:tblGrid>
                <a:gridCol w="1944188">
                  <a:extLst>
                    <a:ext uri="{9D8B030D-6E8A-4147-A177-3AD203B41FA5}">
                      <a16:colId xmlns:a16="http://schemas.microsoft.com/office/drawing/2014/main" val="4043578281"/>
                    </a:ext>
                  </a:extLst>
                </a:gridCol>
              </a:tblGrid>
              <a:tr h="0">
                <a:tc>
                  <a:txBody>
                    <a:bodyPr/>
                    <a:lstStyle/>
                    <a:p>
                      <a:pPr algn="l"/>
                      <a:r>
                        <a:rPr lang="fr-FR" sz="800" b="0" dirty="0">
                          <a:solidFill>
                            <a:schemeClr val="tx1"/>
                          </a:solidFill>
                          <a:effectLst/>
                          <a:latin typeface="Marianne" panose="02000000000000000000" pitchFamily="50" charset="0"/>
                          <a:ea typeface="Calibri" panose="020F0502020204030204" pitchFamily="34" charset="0"/>
                        </a:rPr>
                        <a:t>Mots clés </a:t>
                      </a:r>
                    </a:p>
                  </a:txBody>
                  <a:tcPr marL="0" marR="0" marT="0" marB="0" anchor="b">
                    <a:lnL>
                      <a:noFill/>
                    </a:lnL>
                    <a:lnR>
                      <a:noFill/>
                    </a:lnR>
                    <a:lnT>
                      <a:noFill/>
                    </a:lnT>
                    <a:lnB>
                      <a:noFill/>
                    </a:lnB>
                    <a:solidFill>
                      <a:srgbClr val="FFFFFF"/>
                    </a:solidFill>
                  </a:tcPr>
                </a:tc>
                <a:extLst>
                  <a:ext uri="{0D108BD9-81ED-4DB2-BD59-A6C34878D82A}">
                    <a16:rowId xmlns:a16="http://schemas.microsoft.com/office/drawing/2014/main" val="1479043043"/>
                  </a:ext>
                </a:extLst>
              </a:tr>
              <a:tr h="0">
                <a:tc>
                  <a:txBody>
                    <a:bodyPr/>
                    <a:lstStyle/>
                    <a:p>
                      <a:pPr algn="l"/>
                      <a:r>
                        <a:rPr lang="fr-FR" sz="1000" b="0" dirty="0">
                          <a:solidFill>
                            <a:schemeClr val="tx1"/>
                          </a:solidFill>
                          <a:effectLst/>
                          <a:latin typeface="Marianne" panose="02000000000000000000" pitchFamily="50" charset="0"/>
                          <a:ea typeface="Calibri" panose="020F0502020204030204" pitchFamily="34" charset="0"/>
                        </a:rPr>
                        <a:t>DUPOND MORETTI</a:t>
                      </a:r>
                      <a:r>
                        <a:rPr lang="fr-FR" sz="1100" b="0" dirty="0">
                          <a:solidFill>
                            <a:schemeClr val="tx1"/>
                          </a:solidFill>
                          <a:effectLst/>
                          <a:latin typeface="Marianne" panose="02000000000000000000" pitchFamily="50" charset="0"/>
                          <a:ea typeface="Calibri" panose="020F0502020204030204" pitchFamily="34" charset="0"/>
                        </a:rPr>
                        <a:t> </a:t>
                      </a: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1925430653"/>
                  </a:ext>
                </a:extLst>
              </a:tr>
              <a:tr h="0">
                <a:tc>
                  <a:txBody>
                    <a:bodyPr/>
                    <a:lstStyle/>
                    <a:p>
                      <a:pPr algn="l"/>
                      <a:r>
                        <a:rPr lang="fr-FR" sz="800" b="0" dirty="0">
                          <a:solidFill>
                            <a:schemeClr val="tx1"/>
                          </a:solidFill>
                          <a:effectLst/>
                          <a:latin typeface="Marianne" panose="02000000000000000000" pitchFamily="50" charset="0"/>
                          <a:ea typeface="Calibri" panose="020F0502020204030204" pitchFamily="34" charset="0"/>
                        </a:rPr>
                        <a:t>Heure de début </a:t>
                      </a:r>
                    </a:p>
                  </a:txBody>
                  <a:tcPr marL="0" marR="0" marT="28575" marB="0" anchor="b">
                    <a:lnL>
                      <a:noFill/>
                    </a:lnL>
                    <a:lnR>
                      <a:noFill/>
                    </a:lnR>
                    <a:lnT>
                      <a:noFill/>
                    </a:lnT>
                    <a:lnB>
                      <a:noFill/>
                    </a:lnB>
                    <a:solidFill>
                      <a:srgbClr val="FFFFFF"/>
                    </a:solidFill>
                  </a:tcPr>
                </a:tc>
                <a:extLst>
                  <a:ext uri="{0D108BD9-81ED-4DB2-BD59-A6C34878D82A}">
                    <a16:rowId xmlns:a16="http://schemas.microsoft.com/office/drawing/2014/main" val="3617145930"/>
                  </a:ext>
                </a:extLst>
              </a:tr>
              <a:tr h="0">
                <a:tc>
                  <a:txBody>
                    <a:bodyPr/>
                    <a:lstStyle/>
                    <a:p>
                      <a:pPr algn="l"/>
                      <a:r>
                        <a:rPr lang="fr-FR" sz="1000" b="0" dirty="0">
                          <a:solidFill>
                            <a:schemeClr val="tx1"/>
                          </a:solidFill>
                          <a:effectLst/>
                          <a:latin typeface="Marianne" panose="02000000000000000000" pitchFamily="50" charset="0"/>
                          <a:ea typeface="Calibri" panose="020F0502020204030204" pitchFamily="34" charset="0"/>
                        </a:rPr>
                        <a:t>08:11</a:t>
                      </a:r>
                      <a:r>
                        <a:rPr lang="fr-FR" sz="1100" b="0" dirty="0">
                          <a:solidFill>
                            <a:schemeClr val="tx1"/>
                          </a:solidFill>
                          <a:effectLst/>
                          <a:latin typeface="Marianne" panose="02000000000000000000" pitchFamily="50" charset="0"/>
                          <a:ea typeface="Calibri" panose="020F0502020204030204" pitchFamily="34" charset="0"/>
                        </a:rPr>
                        <a:t> </a:t>
                      </a: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184345046"/>
                  </a:ext>
                </a:extLst>
              </a:tr>
              <a:tr h="0">
                <a:tc>
                  <a:txBody>
                    <a:bodyPr/>
                    <a:lstStyle/>
                    <a:p>
                      <a:pPr algn="l"/>
                      <a:r>
                        <a:rPr lang="fr-FR" sz="800" b="0" dirty="0">
                          <a:solidFill>
                            <a:schemeClr val="tx1"/>
                          </a:solidFill>
                          <a:effectLst/>
                          <a:latin typeface="Marianne" panose="02000000000000000000" pitchFamily="50" charset="0"/>
                          <a:ea typeface="Calibri" panose="020F0502020204030204" pitchFamily="34" charset="0"/>
                        </a:rPr>
                        <a:t>Heure de fin </a:t>
                      </a:r>
                    </a:p>
                  </a:txBody>
                  <a:tcPr marL="0" marR="0" marT="28575" marB="0" anchor="b">
                    <a:lnL>
                      <a:noFill/>
                    </a:lnL>
                    <a:lnR>
                      <a:noFill/>
                    </a:lnR>
                    <a:lnT>
                      <a:noFill/>
                    </a:lnT>
                    <a:lnB>
                      <a:noFill/>
                    </a:lnB>
                    <a:solidFill>
                      <a:srgbClr val="FFFFFF"/>
                    </a:solidFill>
                  </a:tcPr>
                </a:tc>
                <a:extLst>
                  <a:ext uri="{0D108BD9-81ED-4DB2-BD59-A6C34878D82A}">
                    <a16:rowId xmlns:a16="http://schemas.microsoft.com/office/drawing/2014/main" val="1748306818"/>
                  </a:ext>
                </a:extLst>
              </a:tr>
              <a:tr h="0">
                <a:tc>
                  <a:txBody>
                    <a:bodyPr/>
                    <a:lstStyle/>
                    <a:p>
                      <a:pPr algn="l"/>
                      <a:r>
                        <a:rPr lang="fr-FR" sz="1000" b="0" dirty="0">
                          <a:solidFill>
                            <a:schemeClr val="tx1"/>
                          </a:solidFill>
                          <a:effectLst/>
                          <a:latin typeface="Marianne" panose="02000000000000000000" pitchFamily="50" charset="0"/>
                          <a:ea typeface="Calibri" panose="020F0502020204030204" pitchFamily="34" charset="0"/>
                        </a:rPr>
                        <a:t>08:21</a:t>
                      </a:r>
                      <a:r>
                        <a:rPr lang="fr-FR" sz="1100" b="0" dirty="0">
                          <a:solidFill>
                            <a:schemeClr val="tx1"/>
                          </a:solidFill>
                          <a:effectLst/>
                          <a:latin typeface="Marianne" panose="02000000000000000000" pitchFamily="50" charset="0"/>
                          <a:ea typeface="Calibri" panose="020F0502020204030204" pitchFamily="34" charset="0"/>
                        </a:rPr>
                        <a:t> </a:t>
                      </a: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742776829"/>
                  </a:ext>
                </a:extLst>
              </a:tr>
              <a:tr h="0">
                <a:tc>
                  <a:txBody>
                    <a:bodyPr/>
                    <a:lstStyle/>
                    <a:p>
                      <a:pPr algn="l"/>
                      <a:r>
                        <a:rPr lang="fr-FR" sz="800" b="0" dirty="0">
                          <a:solidFill>
                            <a:schemeClr val="tx1"/>
                          </a:solidFill>
                          <a:effectLst/>
                          <a:latin typeface="Marianne" panose="02000000000000000000" pitchFamily="50" charset="0"/>
                          <a:ea typeface="Calibri" panose="020F0502020204030204" pitchFamily="34" charset="0"/>
                        </a:rPr>
                        <a:t>Durée </a:t>
                      </a:r>
                    </a:p>
                  </a:txBody>
                  <a:tcPr marL="0" marR="0" marT="28575" marB="0" anchor="b">
                    <a:lnL>
                      <a:noFill/>
                    </a:lnL>
                    <a:lnR>
                      <a:noFill/>
                    </a:lnR>
                    <a:lnT>
                      <a:noFill/>
                    </a:lnT>
                    <a:lnB>
                      <a:noFill/>
                    </a:lnB>
                    <a:solidFill>
                      <a:srgbClr val="FFFFFF"/>
                    </a:solidFill>
                  </a:tcPr>
                </a:tc>
                <a:extLst>
                  <a:ext uri="{0D108BD9-81ED-4DB2-BD59-A6C34878D82A}">
                    <a16:rowId xmlns:a16="http://schemas.microsoft.com/office/drawing/2014/main" val="3427789717"/>
                  </a:ext>
                </a:extLst>
              </a:tr>
              <a:tr h="0">
                <a:tc>
                  <a:txBody>
                    <a:bodyPr/>
                    <a:lstStyle/>
                    <a:p>
                      <a:pPr algn="l"/>
                      <a:r>
                        <a:rPr lang="fr-FR" sz="1000" b="0" dirty="0">
                          <a:solidFill>
                            <a:schemeClr val="tx1"/>
                          </a:solidFill>
                          <a:effectLst/>
                          <a:latin typeface="Marianne" panose="02000000000000000000" pitchFamily="50" charset="0"/>
                          <a:ea typeface="Calibri" panose="020F0502020204030204" pitchFamily="34" charset="0"/>
                        </a:rPr>
                        <a:t>10 min 34 sec</a:t>
                      </a: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3898086875"/>
                  </a:ext>
                </a:extLst>
              </a:tr>
              <a:tr h="0">
                <a:tc>
                  <a:txBody>
                    <a:bodyPr/>
                    <a:lstStyle/>
                    <a:p>
                      <a:pPr algn="l"/>
                      <a:r>
                        <a:rPr lang="fr-FR" sz="800" b="0" dirty="0">
                          <a:solidFill>
                            <a:schemeClr val="tx1"/>
                          </a:solidFill>
                          <a:effectLst/>
                          <a:latin typeface="Marianne" panose="02000000000000000000" pitchFamily="50" charset="0"/>
                          <a:ea typeface="Calibri" panose="020F0502020204030204" pitchFamily="34" charset="0"/>
                        </a:rPr>
                        <a:t>Journaliste </a:t>
                      </a:r>
                    </a:p>
                  </a:txBody>
                  <a:tcPr marL="0" marR="0" marT="28575" marB="0" anchor="b">
                    <a:lnL>
                      <a:noFill/>
                    </a:lnL>
                    <a:lnR>
                      <a:noFill/>
                    </a:lnR>
                    <a:lnT>
                      <a:noFill/>
                    </a:lnT>
                    <a:lnB>
                      <a:noFill/>
                    </a:lnB>
                    <a:solidFill>
                      <a:srgbClr val="FFFFFF"/>
                    </a:solidFill>
                  </a:tcPr>
                </a:tc>
                <a:extLst>
                  <a:ext uri="{0D108BD9-81ED-4DB2-BD59-A6C34878D82A}">
                    <a16:rowId xmlns:a16="http://schemas.microsoft.com/office/drawing/2014/main" val="2440201473"/>
                  </a:ext>
                </a:extLst>
              </a:tr>
              <a:tr h="0">
                <a:tc>
                  <a:txBody>
                    <a:bodyPr/>
                    <a:lstStyle/>
                    <a:p>
                      <a:pPr algn="l"/>
                      <a:r>
                        <a:rPr lang="fr-FR" sz="1000" b="0" dirty="0">
                          <a:solidFill>
                            <a:schemeClr val="tx1"/>
                          </a:solidFill>
                          <a:effectLst/>
                          <a:latin typeface="Marianne" panose="02000000000000000000" pitchFamily="50" charset="0"/>
                          <a:ea typeface="Calibri" panose="020F0502020204030204" pitchFamily="34" charset="0"/>
                        </a:rPr>
                        <a:t>GUILLAUME ROULLAND</a:t>
                      </a:r>
                      <a:r>
                        <a:rPr lang="fr-FR" sz="1100" b="0" dirty="0">
                          <a:solidFill>
                            <a:schemeClr val="tx1"/>
                          </a:solidFill>
                          <a:effectLst/>
                          <a:latin typeface="Marianne" panose="02000000000000000000" pitchFamily="50" charset="0"/>
                          <a:ea typeface="Calibri" panose="020F0502020204030204" pitchFamily="34" charset="0"/>
                        </a:rPr>
                        <a:t> </a:t>
                      </a: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1517840022"/>
                  </a:ext>
                </a:extLst>
              </a:tr>
            </a:tbl>
          </a:graphicData>
        </a:graphic>
      </p:graphicFrame>
      <p:sp>
        <p:nvSpPr>
          <p:cNvPr id="11" name="Rectangle 10">
            <a:extLst>
              <a:ext uri="{FF2B5EF4-FFF2-40B4-BE49-F238E27FC236}">
                <a16:creationId xmlns:a16="http://schemas.microsoft.com/office/drawing/2014/main" id="{0323DF44-8DCB-419C-A917-934AD99481E8}"/>
              </a:ext>
            </a:extLst>
          </p:cNvPr>
          <p:cNvSpPr/>
          <p:nvPr/>
        </p:nvSpPr>
        <p:spPr>
          <a:xfrm>
            <a:off x="997512" y="7577606"/>
            <a:ext cx="1559853" cy="201706"/>
          </a:xfrm>
          <a:prstGeom prst="rect">
            <a:avLst/>
          </a:prstGeom>
          <a:solidFill>
            <a:srgbClr val="0000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700" dirty="0">
                <a:latin typeface="Marianne" panose="02000000000000000000" pitchFamily="50" charset="0"/>
              </a:rPr>
              <a:t>Temps d'écoute : 10 min 34 sec</a:t>
            </a:r>
          </a:p>
        </p:txBody>
      </p:sp>
      <p:pic>
        <p:nvPicPr>
          <p:cNvPr id="14" name="Image 13">
            <a:extLst>
              <a:ext uri="{FF2B5EF4-FFF2-40B4-BE49-F238E27FC236}">
                <a16:creationId xmlns:a16="http://schemas.microsoft.com/office/drawing/2014/main" id="{A8958710-4832-43C2-98FB-4B95B5A65918}"/>
              </a:ext>
            </a:extLst>
          </p:cNvPr>
          <p:cNvPicPr>
            <a:picLocks noChangeAspect="1"/>
          </p:cNvPicPr>
          <p:nvPr/>
        </p:nvPicPr>
        <p:blipFill>
          <a:blip r:embed="rId6"/>
          <a:stretch>
            <a:fillRect/>
          </a:stretch>
        </p:blipFill>
        <p:spPr>
          <a:xfrm>
            <a:off x="1232740" y="2535329"/>
            <a:ext cx="582613" cy="584389"/>
          </a:xfrm>
          <a:prstGeom prst="rect">
            <a:avLst/>
          </a:prstGeom>
        </p:spPr>
      </p:pic>
      <p:sp>
        <p:nvSpPr>
          <p:cNvPr id="17" name="ZoneTexte 16">
            <a:extLst>
              <a:ext uri="{FF2B5EF4-FFF2-40B4-BE49-F238E27FC236}">
                <a16:creationId xmlns:a16="http://schemas.microsoft.com/office/drawing/2014/main" id="{D6B6D44D-16AD-471A-A36F-24E93DFF83E3}"/>
              </a:ext>
            </a:extLst>
          </p:cNvPr>
          <p:cNvSpPr txBox="1"/>
          <p:nvPr/>
        </p:nvSpPr>
        <p:spPr>
          <a:xfrm>
            <a:off x="2266950" y="2438400"/>
            <a:ext cx="4565271" cy="923330"/>
          </a:xfrm>
          <a:prstGeom prst="rect">
            <a:avLst/>
          </a:prstGeom>
          <a:noFill/>
        </p:spPr>
        <p:txBody>
          <a:bodyPr wrap="square" rtlCol="0">
            <a:spAutoFit/>
          </a:bodyPr>
          <a:lstStyle/>
          <a:p>
            <a:r>
              <a:rPr lang="fr-FR" sz="1200" b="1" dirty="0">
                <a:latin typeface="Marianne" panose="02000000000000000000" pitchFamily="50" charset="0"/>
              </a:rPr>
              <a:t>"Cold Case. Un magistrat enquête" : les mémoires de Jacques Dallestn, ancien procureur</a:t>
            </a:r>
          </a:p>
          <a:p>
            <a:r>
              <a:rPr lang="fr-FR" sz="1200" dirty="0">
                <a:latin typeface="Marianne" panose="02000000000000000000" pitchFamily="50" charset="0"/>
              </a:rPr>
              <a:t>	</a:t>
            </a:r>
          </a:p>
          <a:p>
            <a:r>
              <a:rPr lang="fr-FR" sz="900" dirty="0">
                <a:latin typeface="Marianne" panose="02000000000000000000" pitchFamily="50" charset="0"/>
              </a:rPr>
              <a:t>          FRANCE BLEU HERAULT - L'INVITE DU 8/9 - 27/03/2024 - GUILLAUME   </a:t>
            </a:r>
          </a:p>
          <a:p>
            <a:r>
              <a:rPr lang="fr-FR" sz="900" dirty="0">
                <a:latin typeface="Marianne" panose="02000000000000000000" pitchFamily="50" charset="0"/>
              </a:rPr>
              <a:t>          ROULLAND - </a:t>
            </a:r>
            <a:r>
              <a:rPr lang="fr-FR" sz="900" b="0" i="0" dirty="0">
                <a:effectLst/>
                <a:latin typeface="Arial" panose="020B0604020202020204" pitchFamily="34" charset="0"/>
                <a:hlinkClick r:id="rId7"/>
              </a:rPr>
              <a:t>Ecouter / Regarder</a:t>
            </a:r>
            <a:endParaRPr lang="fr-FR" sz="900" dirty="0">
              <a:latin typeface="Marianne" panose="02000000000000000000" pitchFamily="50" charset="0"/>
            </a:endParaRPr>
          </a:p>
        </p:txBody>
      </p:sp>
      <p:pic>
        <p:nvPicPr>
          <p:cNvPr id="2054" name="Picture 6">
            <a:extLst>
              <a:ext uri="{FF2B5EF4-FFF2-40B4-BE49-F238E27FC236}">
                <a16:creationId xmlns:a16="http://schemas.microsoft.com/office/drawing/2014/main" id="{EE3E2997-04CD-4B8A-8D5D-B9FFD949369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49307" y="3018606"/>
            <a:ext cx="219075" cy="202223"/>
          </a:xfrm>
          <a:prstGeom prst="rect">
            <a:avLst/>
          </a:prstGeom>
          <a:noFill/>
          <a:extLst>
            <a:ext uri="{909E8E84-426E-40DD-AFC4-6F175D3DCCD1}">
              <a14:hiddenFill xmlns:a14="http://schemas.microsoft.com/office/drawing/2010/main">
                <a:solidFill>
                  <a:srgbClr val="FFFFFF"/>
                </a:solidFill>
              </a14:hiddenFill>
            </a:ext>
          </a:extLst>
        </p:spPr>
      </p:pic>
      <p:sp>
        <p:nvSpPr>
          <p:cNvPr id="21" name="ZoneTexte 20">
            <a:extLst>
              <a:ext uri="{FF2B5EF4-FFF2-40B4-BE49-F238E27FC236}">
                <a16:creationId xmlns:a16="http://schemas.microsoft.com/office/drawing/2014/main" id="{9DD66F2A-397D-455E-B0F0-9E3A996F65E9}"/>
              </a:ext>
            </a:extLst>
          </p:cNvPr>
          <p:cNvSpPr txBox="1"/>
          <p:nvPr/>
        </p:nvSpPr>
        <p:spPr>
          <a:xfrm>
            <a:off x="632012" y="9871113"/>
            <a:ext cx="6330648" cy="338554"/>
          </a:xfrm>
          <a:prstGeom prst="rect">
            <a:avLst/>
          </a:prstGeom>
          <a:solidFill>
            <a:srgbClr val="000091"/>
          </a:solidFill>
        </p:spPr>
        <p:txBody>
          <a:bodyPr wrap="square" rtlCol="0">
            <a:spAutoFit/>
          </a:bodyPr>
          <a:lstStyle/>
          <a:p>
            <a:pPr algn="ctr"/>
            <a:r>
              <a:rPr lang="fr-FR" sz="800" b="1" i="0" dirty="0">
                <a:solidFill>
                  <a:srgbClr val="FBFBFD"/>
                </a:solidFill>
                <a:effectLst/>
                <a:latin typeface="Marianne" panose="02000000000000000000" pitchFamily="50" charset="0"/>
              </a:rPr>
              <a:t>Le contenu et les liens de cet e-mail sont réservés à un usage strictement privé. Reproduction papier et diffusion électronique, autres que celles prévues au contrat, sont strictement interdites pour des raisons de droit de copie</a:t>
            </a:r>
            <a:endParaRPr lang="fr-FR" sz="800" dirty="0">
              <a:latin typeface="Marianne" panose="02000000000000000000" pitchFamily="50" charset="0"/>
            </a:endParaRPr>
          </a:p>
        </p:txBody>
      </p:sp>
      <p:sp>
        <p:nvSpPr>
          <p:cNvPr id="25" name="ZoneTexte 24">
            <a:extLst>
              <a:ext uri="{FF2B5EF4-FFF2-40B4-BE49-F238E27FC236}">
                <a16:creationId xmlns:a16="http://schemas.microsoft.com/office/drawing/2014/main" id="{6DB1BE78-56AF-4B96-BA98-42D9F9C5BAC1}"/>
              </a:ext>
            </a:extLst>
          </p:cNvPr>
          <p:cNvSpPr txBox="1"/>
          <p:nvPr/>
        </p:nvSpPr>
        <p:spPr>
          <a:xfrm>
            <a:off x="914400" y="3602516"/>
            <a:ext cx="5944714" cy="3693319"/>
          </a:xfrm>
          <a:prstGeom prst="rect">
            <a:avLst/>
          </a:prstGeom>
          <a:noFill/>
        </p:spPr>
        <p:txBody>
          <a:bodyPr wrap="square" rtlCol="0">
            <a:spAutoFit/>
          </a:bodyPr>
          <a:lstStyle/>
          <a:p>
            <a:pPr algn="just"/>
            <a:r>
              <a:rPr lang="fr-FR" sz="900" dirty="0">
                <a:latin typeface="Marianne" panose="02000000000000000000" pitchFamily="50" charset="0"/>
              </a:rPr>
              <a:t>08:11:25 Invité : Jacques Dallest, ancien procureur et auteur de "Cold Case. Un magistrat enquête", aux éditions Mareuil.</a:t>
            </a:r>
          </a:p>
          <a:p>
            <a:pPr algn="just"/>
            <a:endParaRPr lang="fr-FR" sz="900" dirty="0">
              <a:latin typeface="Marianne" panose="02000000000000000000" pitchFamily="50" charset="0"/>
            </a:endParaRPr>
          </a:p>
          <a:p>
            <a:pPr algn="just"/>
            <a:r>
              <a:rPr lang="fr-FR" sz="900" dirty="0">
                <a:latin typeface="Marianne" panose="02000000000000000000" pitchFamily="50" charset="0"/>
              </a:rPr>
              <a:t>Il sera ce soir au Gazette Café. La définition française de "cold case", est un crime non élucidé, un meurtre ou un viol non élucidé depuis plus de 18 mois après sa commission. Des enquêteurs spécialisés et des juges spécialisés sont mobilisés sur les cold case. Chaque année, il y a 20% de crimes non résolus en France.</a:t>
            </a:r>
          </a:p>
          <a:p>
            <a:pPr algn="just"/>
            <a:endParaRPr lang="fr-FR" sz="900" dirty="0">
              <a:latin typeface="Marianne" panose="02000000000000000000" pitchFamily="50" charset="0"/>
            </a:endParaRPr>
          </a:p>
          <a:p>
            <a:pPr algn="just"/>
            <a:r>
              <a:rPr lang="fr-FR" sz="900" dirty="0">
                <a:latin typeface="Marianne" panose="02000000000000000000" pitchFamily="50" charset="0"/>
              </a:rPr>
              <a:t>08:13:45 Le journaliste : le premier Pôle judiciaire dédié aux cold case a été crée par Eric Dupond-Moretti, le garde des Sceaux.</a:t>
            </a:r>
          </a:p>
          <a:p>
            <a:pPr algn="just"/>
            <a:endParaRPr lang="fr-FR" sz="900" dirty="0">
              <a:latin typeface="Marianne" panose="02000000000000000000" pitchFamily="50" charset="0"/>
            </a:endParaRPr>
          </a:p>
          <a:p>
            <a:pPr algn="just"/>
            <a:r>
              <a:rPr lang="fr-FR" sz="900" dirty="0">
                <a:latin typeface="Marianne" panose="02000000000000000000" pitchFamily="50" charset="0"/>
              </a:rPr>
              <a:t>08:14:12 Jacques Dallest a sur la base de sa pratique personnelle comme juge d'instruction, comme procureur, proposé une réflexion au ministère de la Justice. Après un travail, un rapport a préconisé l'idée de créer une un pôle judiciaire spécialisé, avec des juges et des procureurs qui se trouvent à Nanterre.</a:t>
            </a:r>
          </a:p>
          <a:p>
            <a:pPr algn="just"/>
            <a:endParaRPr lang="fr-FR" sz="900" dirty="0">
              <a:latin typeface="Marianne" panose="02000000000000000000" pitchFamily="50" charset="0"/>
            </a:endParaRPr>
          </a:p>
          <a:p>
            <a:pPr algn="just"/>
            <a:r>
              <a:rPr lang="fr-FR" sz="900" dirty="0">
                <a:latin typeface="Marianne" panose="02000000000000000000" pitchFamily="50" charset="0"/>
              </a:rPr>
              <a:t>08:15:07 Le Pôle de Nanterre compte 105 affaires, dont la plupart sont confiés à des juges d' instruction. D'autres affaires sont instruites, sont traitées dans tous les tribunaux de France.</a:t>
            </a:r>
          </a:p>
          <a:p>
            <a:pPr algn="just"/>
            <a:endParaRPr lang="fr-FR" sz="900" dirty="0">
              <a:latin typeface="Marianne" panose="02000000000000000000" pitchFamily="50" charset="0"/>
            </a:endParaRPr>
          </a:p>
          <a:p>
            <a:pPr algn="just"/>
            <a:r>
              <a:rPr lang="fr-FR" sz="900" dirty="0">
                <a:latin typeface="Marianne" panose="02000000000000000000" pitchFamily="50" charset="0"/>
              </a:rPr>
              <a:t>08:16:12 Jacques Dallest a travaillé sur des affaires graves, certaines d'ampleur nationale, qui peuvent être traumatisantes.</a:t>
            </a:r>
          </a:p>
          <a:p>
            <a:pPr algn="just"/>
            <a:endParaRPr lang="fr-FR" sz="900" dirty="0">
              <a:latin typeface="Marianne" panose="02000000000000000000" pitchFamily="50" charset="0"/>
            </a:endParaRPr>
          </a:p>
          <a:p>
            <a:pPr algn="just"/>
            <a:r>
              <a:rPr lang="fr-FR" sz="900" dirty="0">
                <a:latin typeface="Marianne" panose="02000000000000000000" pitchFamily="50" charset="0"/>
              </a:rPr>
              <a:t>08:17:20 Au cours de sa carrière, en 1993 alors juge d'instruction à Lyon, il a été saisi du viol et du meurtre d'une jeune lycéenne de 17 ans en pleine journée. Cette affaire n'est toujours par résolue et a rejoint le Pôle de Nanterre. 08:18:19 Il milite sur le doublement du délai de prescription à 40 ans. 08:19:32 L'ADN permet de résoudre des affaires anciennes. 08:21:59</a:t>
            </a:r>
          </a:p>
        </p:txBody>
      </p:sp>
    </p:spTree>
    <p:extLst>
      <p:ext uri="{BB962C8B-B14F-4D97-AF65-F5344CB8AC3E}">
        <p14:creationId xmlns:p14="http://schemas.microsoft.com/office/powerpoint/2010/main" val="1833031489"/>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2A29E0DE355794BAA7573173D973376" ma:contentTypeVersion="2" ma:contentTypeDescription="Crée un document." ma:contentTypeScope="" ma:versionID="5845245432bf2f5980f9382334d4c2ba">
  <xsd:schema xmlns:xsd="http://www.w3.org/2001/XMLSchema" xmlns:xs="http://www.w3.org/2001/XMLSchema" xmlns:p="http://schemas.microsoft.com/office/2006/metadata/properties" xmlns:ns2="31937c7d-628f-4372-8483-9549db319d74" targetNamespace="http://schemas.microsoft.com/office/2006/metadata/properties" ma:root="true" ma:fieldsID="465536428afa6354f4aa5b89d7dfa743" ns2:_="">
    <xsd:import namespace="31937c7d-628f-4372-8483-9549db319d74"/>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937c7d-628f-4372-8483-9549db319d74"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22E8F10-666B-41D4-85D0-A2C7FD1956AE}"/>
</file>

<file path=customXml/itemProps2.xml><?xml version="1.0" encoding="utf-8"?>
<ds:datastoreItem xmlns:ds="http://schemas.openxmlformats.org/officeDocument/2006/customXml" ds:itemID="{39CF5AD7-9545-4E0C-B376-179B37FEA21F}"/>
</file>

<file path=customXml/itemProps3.xml><?xml version="1.0" encoding="utf-8"?>
<ds:datastoreItem xmlns:ds="http://schemas.openxmlformats.org/officeDocument/2006/customXml" ds:itemID="{3087D6D7-59BD-42A6-8123-8273B99FE433}"/>
</file>

<file path=docProps/app.xml><?xml version="1.0" encoding="utf-8"?>
<Properties xmlns="http://schemas.openxmlformats.org/officeDocument/2006/extended-properties" xmlns:vt="http://schemas.openxmlformats.org/officeDocument/2006/docPropsVTypes">
  <Template>Office Theme</Template>
  <TotalTime>604</TotalTime>
  <Words>408</Words>
  <Application>Microsoft Office PowerPoint</Application>
  <PresentationFormat>Personnalisé</PresentationFormat>
  <Paragraphs>32</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Calibri</vt:lpstr>
      <vt:lpstr>Calibri Light</vt:lpstr>
      <vt:lpstr>Marianne</vt:lpstr>
      <vt:lpstr>Thème Office</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MOREUX Claire</dc:creator>
  <cp:lastModifiedBy>ROMAN Julien</cp:lastModifiedBy>
  <cp:revision>54</cp:revision>
  <dcterms:created xsi:type="dcterms:W3CDTF">2024-03-25T16:33:24Z</dcterms:created>
  <dcterms:modified xsi:type="dcterms:W3CDTF">2024-04-19T15:58:31Z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0x010100E2A29E0DE355794BAA7573173D973376</vt:lpwstr>
  </property>
</Properties>
</file>